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2" r:id="rId4"/>
    <p:sldId id="273" r:id="rId5"/>
    <p:sldId id="270" r:id="rId6"/>
    <p:sldId id="274" r:id="rId7"/>
    <p:sldId id="276" r:id="rId8"/>
    <p:sldId id="277" r:id="rId9"/>
    <p:sldId id="278" r:id="rId10"/>
    <p:sldId id="279" r:id="rId11"/>
    <p:sldId id="267" r:id="rId12"/>
    <p:sldId id="280" r:id="rId13"/>
    <p:sldId id="281" r:id="rId14"/>
    <p:sldId id="282" r:id="rId15"/>
    <p:sldId id="264" r:id="rId16"/>
    <p:sldId id="262" r:id="rId17"/>
    <p:sldId id="284" r:id="rId18"/>
    <p:sldId id="268" r:id="rId19"/>
    <p:sldId id="263" r:id="rId20"/>
    <p:sldId id="285" r:id="rId21"/>
    <p:sldId id="269" r:id="rId22"/>
    <p:sldId id="265" r:id="rId23"/>
    <p:sldId id="286" r:id="rId24"/>
    <p:sldId id="288" r:id="rId25"/>
    <p:sldId id="266" r:id="rId26"/>
    <p:sldId id="287" r:id="rId27"/>
    <p:sldId id="271" r:id="rId28"/>
    <p:sldId id="289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6"/>
    <p:restoredTop sz="94671"/>
  </p:normalViewPr>
  <p:slideViewPr>
    <p:cSldViewPr snapToGrid="0" snapToObjects="1">
      <p:cViewPr varScale="1">
        <p:scale>
          <a:sx n="91" d="100"/>
          <a:sy n="91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deer/Desktop/Neutrinos/RET/1:20/1-20%20Analyz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deer/Desktop/Neutrinos/RET/1:20/1-20%20Analyz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deer/Desktop/Neutrinos/RET/1:20/1-20%20Analyz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deer/Desktop/Neutrinos/RET/1:20/1-20%20Analyze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Actual</a:t>
            </a:r>
            <a:r>
              <a:rPr lang="en-US" baseline="0"/>
              <a:t> Area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Field2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rgbClr val="FFFFFF"/>
                </a:solidFill>
                <a:prstDash val="solid"/>
              </a:ln>
              <a:effectLst/>
            </c:spPr>
          </c:marker>
          <c:xVal>
            <c:numRef>
              <c:f>Sheet1!$Z$2:$Z$8</c:f>
              <c:numCache>
                <c:formatCode>General</c:formatCode>
                <c:ptCount val="7"/>
                <c:pt idx="0">
                  <c:v>60</c:v>
                </c:pt>
                <c:pt idx="1">
                  <c:v>62</c:v>
                </c:pt>
                <c:pt idx="2">
                  <c:v>64</c:v>
                </c:pt>
                <c:pt idx="3">
                  <c:v>65</c:v>
                </c:pt>
                <c:pt idx="4">
                  <c:v>66</c:v>
                </c:pt>
                <c:pt idx="5">
                  <c:v>67</c:v>
                </c:pt>
                <c:pt idx="6">
                  <c:v>68</c:v>
                </c:pt>
              </c:numCache>
            </c:numRef>
          </c:xVal>
          <c:yVal>
            <c:numRef>
              <c:f>Sheet1!$AA$2:$AA$8</c:f>
              <c:numCache>
                <c:formatCode>General</c:formatCode>
                <c:ptCount val="7"/>
                <c:pt idx="0">
                  <c:v>17</c:v>
                </c:pt>
                <c:pt idx="1">
                  <c:v>427</c:v>
                </c:pt>
                <c:pt idx="2">
                  <c:v>729</c:v>
                </c:pt>
                <c:pt idx="3">
                  <c:v>930</c:v>
                </c:pt>
                <c:pt idx="4">
                  <c:v>930</c:v>
                </c:pt>
                <c:pt idx="5">
                  <c:v>729</c:v>
                </c:pt>
                <c:pt idx="6">
                  <c:v>627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52F-4048-A5A6-303EBB2A2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3287343"/>
        <c:axId val="1075233263"/>
      </c:scatterChart>
      <c:valAx>
        <c:axId val="1023287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Negative Threshold</a:t>
                </a:r>
              </a:p>
            </c:rich>
          </c:tx>
          <c:layout>
            <c:manualLayout>
              <c:xMode val="edge"/>
              <c:yMode val="edge"/>
              <c:x val="0.33709028871391078"/>
              <c:y val="0.903719701044544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5233263"/>
        <c:crosses val="autoZero"/>
        <c:crossBetween val="midCat"/>
      </c:valAx>
      <c:valAx>
        <c:axId val="1075233263"/>
        <c:scaling>
          <c:orientation val="minMax"/>
          <c:max val="1600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Depth/Angle</a:t>
                </a:r>
                <a:r>
                  <a:rPr lang="en-US" sz="1800" baseline="0"/>
                  <a:t> Code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287343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Averaged</a:t>
            </a:r>
            <a:r>
              <a:rPr lang="en-US" baseline="0"/>
              <a:t> Punished Area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Field2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rgbClr val="FFFFFF"/>
                </a:solidFill>
                <a:prstDash val="solid"/>
              </a:ln>
              <a:effectLst/>
            </c:spPr>
          </c:marker>
          <c:xVal>
            <c:numRef>
              <c:f>Sheet1!$AI$2:$AI$8</c:f>
              <c:numCache>
                <c:formatCode>General</c:formatCode>
                <c:ptCount val="7"/>
                <c:pt idx="0">
                  <c:v>60</c:v>
                </c:pt>
                <c:pt idx="1">
                  <c:v>62</c:v>
                </c:pt>
                <c:pt idx="2">
                  <c:v>64</c:v>
                </c:pt>
                <c:pt idx="3">
                  <c:v>65</c:v>
                </c:pt>
                <c:pt idx="4">
                  <c:v>66</c:v>
                </c:pt>
                <c:pt idx="5">
                  <c:v>67</c:v>
                </c:pt>
                <c:pt idx="6">
                  <c:v>68</c:v>
                </c:pt>
              </c:numCache>
            </c:numRef>
          </c:xVal>
          <c:yVal>
            <c:numRef>
              <c:f>Sheet1!$AJ$2:$AJ$8</c:f>
              <c:numCache>
                <c:formatCode>General</c:formatCode>
                <c:ptCount val="7"/>
                <c:pt idx="0">
                  <c:v>17</c:v>
                </c:pt>
                <c:pt idx="1">
                  <c:v>18</c:v>
                </c:pt>
                <c:pt idx="2">
                  <c:v>1434</c:v>
                </c:pt>
                <c:pt idx="3">
                  <c:v>1132</c:v>
                </c:pt>
                <c:pt idx="4">
                  <c:v>930</c:v>
                </c:pt>
                <c:pt idx="5">
                  <c:v>831</c:v>
                </c:pt>
                <c:pt idx="6">
                  <c:v>627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720-DD43-B6D6-66ED20BD9A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1479215"/>
        <c:axId val="1051792559"/>
      </c:scatterChart>
      <c:valAx>
        <c:axId val="1081479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>
                    <a:effectLst/>
                  </a:rPr>
                  <a:t>Negative Threshold</a:t>
                </a:r>
                <a:endParaRPr lang="en-US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1792559"/>
        <c:crosses val="autoZero"/>
        <c:crossBetween val="midCat"/>
      </c:valAx>
      <c:valAx>
        <c:axId val="1051792559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>
                    <a:effectLst/>
                  </a:rPr>
                  <a:t>Depth/Angle Code</a:t>
                </a:r>
                <a:endParaRPr lang="en-US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479215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Punished at 20m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Field2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Sheet1!$AC$2:$AC$8</c:f>
              <c:numCache>
                <c:formatCode>General</c:formatCode>
                <c:ptCount val="7"/>
                <c:pt idx="0">
                  <c:v>60</c:v>
                </c:pt>
                <c:pt idx="1">
                  <c:v>62</c:v>
                </c:pt>
                <c:pt idx="2">
                  <c:v>64</c:v>
                </c:pt>
                <c:pt idx="3">
                  <c:v>65</c:v>
                </c:pt>
                <c:pt idx="4">
                  <c:v>66</c:v>
                </c:pt>
                <c:pt idx="5">
                  <c:v>67</c:v>
                </c:pt>
                <c:pt idx="6">
                  <c:v>68</c:v>
                </c:pt>
              </c:numCache>
            </c:numRef>
          </c:xVal>
          <c:yVal>
            <c:numRef>
              <c:f>Sheet1!$AD$2:$AD$8</c:f>
              <c:numCache>
                <c:formatCode>General</c:formatCode>
                <c:ptCount val="7"/>
                <c:pt idx="0">
                  <c:v>17</c:v>
                </c:pt>
                <c:pt idx="1">
                  <c:v>18</c:v>
                </c:pt>
                <c:pt idx="2">
                  <c:v>426</c:v>
                </c:pt>
                <c:pt idx="3">
                  <c:v>527</c:v>
                </c:pt>
                <c:pt idx="4">
                  <c:v>628</c:v>
                </c:pt>
                <c:pt idx="5">
                  <c:v>729</c:v>
                </c:pt>
                <c:pt idx="6">
                  <c:v>627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AFD-2643-BDDA-0086FF69A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0730175"/>
        <c:axId val="1090606511"/>
      </c:scatterChart>
      <c:valAx>
        <c:axId val="1050730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>
                    <a:effectLst/>
                  </a:rPr>
                  <a:t>Negative Threshold</a:t>
                </a:r>
                <a:endParaRPr lang="en-US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606511"/>
        <c:crosses val="autoZero"/>
        <c:crossBetween val="midCat"/>
      </c:valAx>
      <c:valAx>
        <c:axId val="1090606511"/>
        <c:scaling>
          <c:orientation val="minMax"/>
          <c:max val="1600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>
                    <a:effectLst/>
                  </a:rPr>
                  <a:t>Depth/Angle Code</a:t>
                </a:r>
                <a:endParaRPr lang="en-US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0730175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Punished</a:t>
            </a:r>
            <a:r>
              <a:rPr lang="en-US" baseline="0"/>
              <a:t> at 100m</a:t>
            </a:r>
            <a:endParaRPr lang="en-US"/>
          </a:p>
        </c:rich>
      </c:tx>
      <c:layout>
        <c:manualLayout>
          <c:xMode val="edge"/>
          <c:yMode val="edge"/>
          <c:x val="0.348444966295381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Field2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rgbClr val="FFFFFF"/>
                </a:solidFill>
                <a:prstDash val="solid"/>
              </a:ln>
              <a:effectLst/>
            </c:spPr>
          </c:marker>
          <c:xVal>
            <c:numRef>
              <c:f>Sheet1!$AF$2:$AF$8</c:f>
              <c:numCache>
                <c:formatCode>General</c:formatCode>
                <c:ptCount val="7"/>
                <c:pt idx="0">
                  <c:v>60</c:v>
                </c:pt>
                <c:pt idx="1">
                  <c:v>62</c:v>
                </c:pt>
                <c:pt idx="2">
                  <c:v>64</c:v>
                </c:pt>
                <c:pt idx="3">
                  <c:v>65</c:v>
                </c:pt>
                <c:pt idx="4">
                  <c:v>66</c:v>
                </c:pt>
                <c:pt idx="5">
                  <c:v>67</c:v>
                </c:pt>
                <c:pt idx="6">
                  <c:v>68</c:v>
                </c:pt>
              </c:numCache>
            </c:numRef>
          </c:xVal>
          <c:yVal>
            <c:numRef>
              <c:f>Sheet1!$AG$2:$AG$8</c:f>
              <c:numCache>
                <c:formatCode>General</c:formatCode>
                <c:ptCount val="7"/>
                <c:pt idx="0">
                  <c:v>17</c:v>
                </c:pt>
                <c:pt idx="1">
                  <c:v>1434</c:v>
                </c:pt>
                <c:pt idx="2">
                  <c:v>1434</c:v>
                </c:pt>
                <c:pt idx="3">
                  <c:v>1131</c:v>
                </c:pt>
                <c:pt idx="4">
                  <c:v>930</c:v>
                </c:pt>
                <c:pt idx="5">
                  <c:v>831</c:v>
                </c:pt>
                <c:pt idx="6">
                  <c:v>627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07-B542-AF56-B44B642ED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686751"/>
        <c:axId val="1051925567"/>
      </c:scatterChart>
      <c:valAx>
        <c:axId val="10226867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>
                    <a:effectLst/>
                  </a:rPr>
                  <a:t>Negative Threshold</a:t>
                </a:r>
                <a:endParaRPr lang="en-US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1925567"/>
        <c:crosses val="autoZero"/>
        <c:crossBetween val="midCat"/>
      </c:valAx>
      <c:valAx>
        <c:axId val="1051925567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0" i="0" baseline="0" dirty="0">
                    <a:effectLst/>
                  </a:rPr>
                  <a:t>Depth/Angle Code</a:t>
                </a:r>
                <a:endParaRPr lang="en-US" dirty="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en-US" dirty="0"/>
              </a:p>
            </c:rich>
          </c:tx>
          <c:layout>
            <c:manualLayout>
              <c:xMode val="edge"/>
              <c:yMode val="edge"/>
              <c:x val="0.89381565940621055"/>
              <c:y val="0.288989709619630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686751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0T06:10:51.51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0T06:11:27.42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0T06:13:16.80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0T06:14:30.81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4C6D3-9B26-124E-B348-E5D8B1E49151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142BF-3822-E04B-81CD-D98770BE5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4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!Put the phase factor!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839F-1FCB-7D40-BFD4-ABFF7437A2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2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source profiles are different in </a:t>
            </a:r>
            <a:r>
              <a:rPr lang="en-US" dirty="0" err="1"/>
              <a:t>paraProp</a:t>
            </a:r>
            <a:r>
              <a:rPr lang="en-US" dirty="0"/>
              <a:t> leading to these differences.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142BF-3822-E04B-81CD-D98770BE5A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7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source profiles are different in </a:t>
            </a:r>
            <a:r>
              <a:rPr lang="en-US" dirty="0" err="1"/>
              <a:t>paraProp</a:t>
            </a:r>
            <a:r>
              <a:rPr lang="en-US" dirty="0"/>
              <a:t> leading to these differences.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142BF-3822-E04B-81CD-D98770BE5A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44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source profiles are different in </a:t>
            </a:r>
            <a:r>
              <a:rPr lang="en-US" dirty="0" err="1"/>
              <a:t>paraProp</a:t>
            </a:r>
            <a:r>
              <a:rPr lang="en-US" dirty="0"/>
              <a:t> leading to these differences.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142BF-3822-E04B-81CD-D98770BE5A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21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source profiles are different in </a:t>
            </a:r>
            <a:r>
              <a:rPr lang="en-US" dirty="0" err="1"/>
              <a:t>paraProp</a:t>
            </a:r>
            <a:r>
              <a:rPr lang="en-US" dirty="0"/>
              <a:t> leading to these differences.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142BF-3822-E04B-81CD-D98770BE5A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94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7437-C2BA-CF49-84BC-03DF2FF71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8EDA7-1EB2-1E45-8417-07B56D86C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992F5-ABA2-F049-8DA6-481D3D751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34F88-0B8B-3F4C-AB68-A7973527A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D067A-9EDA-F540-8E85-FBC19837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94E3-906F-1C44-A719-CE881B2A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D6583-6ABC-7447-96FC-33B5340C4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2D2D4-9D97-F543-B7D5-965D6476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3A4C8-C021-D242-AF82-4FF25B7A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031A0-583C-A74E-9500-503B25A4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3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72BBE-CC5F-EE4D-8393-EA4E8B1B6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5A821-3B72-E640-9E91-19AFF1C75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02A46-F9E7-3744-95DF-74A2CD7F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DB82D-E55E-A44E-A3CD-113641E2D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0845D-89AF-1E43-83B0-F16E90A7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6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14DF-7E8A-B74B-BDEA-E8DB6985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8C6E-9E0E-9944-AB47-3DDB51C06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49379-0BB6-8044-9BF0-25B446CB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0785F-57F4-C74B-A853-A6D4D7750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654EF-E8F7-6A4F-BEBA-08CDF87E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5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4585-39AF-FF4C-BBE3-CAE7A3F7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8730-155F-6A4C-83F8-695E16673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5799-8C1D-C646-96D1-16309BF4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6CF7D-B68A-7C44-A507-C0EDC6FA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10667-C455-9F47-89C9-32255C34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4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6009-5FA0-284C-90EE-0AA39334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F69AE-2BAF-C542-9C8E-073D49DFE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74B3A-3051-F544-A844-2CC018812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CA0AB-1195-EA43-8B77-3396A8F9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BEBC8-80E6-A040-8B87-5FA47325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7C7D4-8EE1-5643-AC23-048BB2B8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9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7DE4-48CE-214E-9B73-2785BCFF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AA704-206E-A542-965C-A37BFC150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4D8E3-8739-A24D-8FAE-C7CBE7770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F67C5-15C3-D94C-8651-E3ABDD81B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D2010-99FB-2E41-B27F-8151BEBC3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E28801-EDE3-764A-9E72-A2A91455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EED130-FF63-F74A-AE46-E4A348C4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9ABF48-9398-354F-8023-7413BC60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7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E217-1B4F-E54C-9131-470F7008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0BEB8-08C8-244C-82A7-D855D423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D4823-A635-8B42-9280-59E59CBE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E9647-0D69-C641-827F-F9AE5120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F3502-D019-E34F-9510-7AFAC1FF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7EE2E-BD1E-7145-8B8D-88B2D9B8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5982-190B-3B43-82ED-FCCFB8FD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4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736C-B299-BE47-A33C-31347C34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0FF8-9B7C-1849-A7DD-97D4FD8F3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C3B9E-F76C-494F-BB0A-F94560168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A7D09-4029-0748-AA27-F0A58533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3AAD4-024A-2C4F-B5DC-B67AE1EA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0D0D8-8FAE-A64B-9EE3-603DB1A0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C71A-68AF-834F-9BEE-2B812EFF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94EA6-55B6-CA4A-8AF1-B8B75A73F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00D7D-211F-E54C-AF11-781954458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7AF5D-93CB-B043-B138-6716C8F6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A6838-13B5-C24B-A8F8-4E719804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D4624-A4B6-9141-A134-9D80364F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03D29-F40A-0542-86EF-BEB14E56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6F968-20FA-E549-9CAB-B75766A6A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3B05-EE70-8D4F-B993-423E9F05B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563EB-9913-6849-8058-2644DD8872A9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75AB5-AEC7-6044-AAAA-836470B47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2C658-D070-8140-9872-321B31E9E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CA09A-F53E-754A-90F9-02C80DB4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9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4.xml"/><Relationship Id="rId5" Type="http://schemas.openxmlformats.org/officeDocument/2006/relationships/image" Target="../media/image90.png"/><Relationship Id="rId10" Type="http://schemas.openxmlformats.org/officeDocument/2006/relationships/image" Target="../media/image27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70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310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70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E318-6B4C-A94C-8793-21A5C6FCB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Optimization of Phased Array for RET-CR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4F7C9-17CD-D54F-B4AF-1254703AE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7759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Leo Deer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C86B3-3AEC-8427-5159-77ACBBE5EFED}"/>
              </a:ext>
            </a:extLst>
          </p:cNvPr>
          <p:cNvSpPr txBox="1"/>
          <p:nvPr/>
        </p:nvSpPr>
        <p:spPr>
          <a:xfrm>
            <a:off x="0" y="6211669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* This project overview is adopted from two presentation given to the RET collaboration. I’ve adapted it to be more accessible.</a:t>
            </a:r>
          </a:p>
        </p:txBody>
      </p:sp>
    </p:spTree>
    <p:extLst>
      <p:ext uri="{BB962C8B-B14F-4D97-AF65-F5344CB8AC3E}">
        <p14:creationId xmlns:p14="http://schemas.microsoft.com/office/powerpoint/2010/main" val="1992334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50AD-F795-B640-AB26-BC8F2245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err="1"/>
              <a:t>ParaProp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41AC33-A096-F34E-A6FB-81F2E5ED87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3944815" cy="174756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We initially looked at a slice of the electric field taken at a range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using both </a:t>
                </a:r>
                <a:r>
                  <a:rPr lang="en-US" sz="2400" dirty="0" err="1"/>
                  <a:t>ParaProp</a:t>
                </a:r>
                <a:r>
                  <a:rPr lang="en-US" sz="2400" dirty="0"/>
                  <a:t> and FDTD (Meep).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41AC33-A096-F34E-A6FB-81F2E5ED8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3944815" cy="1747569"/>
              </a:xfrm>
              <a:blipFill>
                <a:blip r:embed="rId2"/>
                <a:stretch>
                  <a:fillRect l="-2251" t="-4317" r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81C7E10-057A-C498-9F8C-332B9DE03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37" y="3137075"/>
            <a:ext cx="3714128" cy="313821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234CFB-34A1-309E-E750-C532ABB7AE49}"/>
              </a:ext>
            </a:extLst>
          </p:cNvPr>
          <p:cNvSpPr txBox="1">
            <a:spLocks/>
          </p:cNvSpPr>
          <p:nvPr/>
        </p:nvSpPr>
        <p:spPr>
          <a:xfrm>
            <a:off x="838200" y="2162614"/>
            <a:ext cx="6768838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endParaRPr lang="en-US" baseline="30000" dirty="0"/>
          </a:p>
          <a:p>
            <a:endParaRPr lang="en-US" sz="2400" dirty="0"/>
          </a:p>
        </p:txBody>
      </p:sp>
      <p:pic>
        <p:nvPicPr>
          <p:cNvPr id="7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1009A9F-F550-70AB-192E-2C9A6EE2D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598" y="1248989"/>
            <a:ext cx="6341202" cy="50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4864-B0A8-0546-9CAD-5B5F7DFA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2998"/>
          </a:xfrm>
        </p:spPr>
        <p:txBody>
          <a:bodyPr/>
          <a:lstStyle/>
          <a:p>
            <a:r>
              <a:rPr lang="en-US" dirty="0"/>
              <a:t>Verify </a:t>
            </a:r>
            <a:r>
              <a:rPr lang="en-US" dirty="0" err="1"/>
              <a:t>ParaProp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1B74D-0C55-7443-9F40-77C4DF191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269"/>
            <a:ext cx="10515600" cy="5397500"/>
          </a:xfrm>
        </p:spPr>
        <p:txBody>
          <a:bodyPr/>
          <a:lstStyle/>
          <a:p>
            <a:r>
              <a:rPr lang="en-US" sz="2400" dirty="0"/>
              <a:t>We then looked at heat maps using both solvers.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FDTD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PProp</a:t>
            </a:r>
            <a:endParaRPr lang="en-US" dirty="0"/>
          </a:p>
          <a:p>
            <a:endParaRPr lang="en-US" sz="1800" dirty="0"/>
          </a:p>
          <a:p>
            <a:pPr marL="1828800" lvl="4" indent="0">
              <a:buNone/>
            </a:pPr>
            <a:r>
              <a:rPr lang="en-US" dirty="0"/>
              <a:t>          FDTD					</a:t>
            </a:r>
          </a:p>
          <a:p>
            <a:pPr marL="1828800" lvl="4" indent="0">
              <a:buNone/>
            </a:pPr>
            <a:r>
              <a:rPr lang="en-US" dirty="0"/>
              <a:t>                 </a:t>
            </a:r>
          </a:p>
          <a:p>
            <a:pPr marL="1828800" lvl="4" indent="0">
              <a:buNone/>
            </a:pPr>
            <a:r>
              <a:rPr lang="en-US" dirty="0"/>
              <a:t>                   </a:t>
            </a:r>
            <a:r>
              <a:rPr lang="en-US" dirty="0" err="1"/>
              <a:t>DbD</a:t>
            </a:r>
            <a:r>
              <a:rPr lang="en-US" dirty="0"/>
              <a:t>					Db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325845D-DCEC-4A43-B244-E9FE9F11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944" y="4326548"/>
            <a:ext cx="3302000" cy="2112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DABBDA-0972-CB41-8CC4-88E6A1ED9517}"/>
                  </a:ext>
                </a:extLst>
              </p14:cNvPr>
              <p14:cNvContentPartPr/>
              <p14:nvPr/>
            </p14:nvContentPartPr>
            <p14:xfrm>
              <a:off x="3437613" y="539750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DABBDA-0972-CB41-8CC4-88E6A1ED95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4973" y="533486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Content Placeholder 2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EE04058-CD7B-0441-B471-B421950A1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858" y="1938188"/>
            <a:ext cx="3123010" cy="23422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7BC5D0-F7CA-2943-B567-A0C52718A3B6}"/>
                  </a:ext>
                </a:extLst>
              </p14:cNvPr>
              <p14:cNvContentPartPr/>
              <p14:nvPr/>
            </p14:nvContentPartPr>
            <p14:xfrm>
              <a:off x="3251240" y="316180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7BC5D0-F7CA-2943-B567-A0C52718A3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8600" y="309880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CEA9DE1-10D6-9040-894E-F14A6AE38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613" y="4326548"/>
            <a:ext cx="3302000" cy="2009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C9C7E9-D1BE-0348-98B1-D506CC58E4EC}"/>
                  </a:ext>
                </a:extLst>
              </p14:cNvPr>
              <p14:cNvContentPartPr/>
              <p14:nvPr/>
            </p14:nvContentPartPr>
            <p14:xfrm>
              <a:off x="7933292" y="539507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C9C7E9-D1BE-0348-98B1-D506CC58E4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292" y="533207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2D1C43D-736D-2245-9FB4-6346EE56B0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5135" y="1938189"/>
            <a:ext cx="3123007" cy="23422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38822B-E3C2-0F4B-AE6A-EF8BF8FC7EF2}"/>
                  </a:ext>
                </a:extLst>
              </p14:cNvPr>
              <p14:cNvContentPartPr/>
              <p14:nvPr/>
            </p14:nvContentPartPr>
            <p14:xfrm>
              <a:off x="7965692" y="3302031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38822B-E3C2-0F4B-AE6A-EF8BF8FC7E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03052" y="3239031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63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4864-B0A8-0546-9CAD-5B5F7DFA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2998"/>
          </a:xfrm>
        </p:spPr>
        <p:txBody>
          <a:bodyPr/>
          <a:lstStyle/>
          <a:p>
            <a:r>
              <a:rPr lang="en-US" dirty="0"/>
              <a:t>Verify </a:t>
            </a:r>
            <a:r>
              <a:rPr lang="en-US" dirty="0" err="1"/>
              <a:t>ParaProp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1B74D-0C55-7443-9F40-77C4DF191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269"/>
            <a:ext cx="10515600" cy="4644177"/>
          </a:xfrm>
        </p:spPr>
        <p:txBody>
          <a:bodyPr/>
          <a:lstStyle/>
          <a:p>
            <a:r>
              <a:rPr lang="en-US" sz="2400" dirty="0"/>
              <a:t>I have highlighted the best designs i.e. the designs with the maximized area in yellow from both solver methods. </a:t>
            </a:r>
          </a:p>
          <a:p>
            <a:r>
              <a:rPr lang="en-US" sz="2400" dirty="0"/>
              <a:t>We found good matchup between the two solver methods and will therefore use </a:t>
            </a:r>
            <a:r>
              <a:rPr lang="en-US" sz="2400" dirty="0" err="1"/>
              <a:t>ParaProp</a:t>
            </a:r>
            <a:r>
              <a:rPr lang="en-US" sz="2400" dirty="0"/>
              <a:t> throughout the rest of the optimization.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3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4864-B0A8-0546-9CAD-5B5F7DFA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2998"/>
          </a:xfrm>
        </p:spPr>
        <p:txBody>
          <a:bodyPr/>
          <a:lstStyle/>
          <a:p>
            <a:r>
              <a:rPr lang="en-US" dirty="0"/>
              <a:t>Optimization results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1B74D-0C55-7443-9F40-77C4DF191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5269"/>
                <a:ext cx="10515600" cy="479218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 ran optimizations using all area methods and a more detailed set of parameters</a:t>
                </a:r>
              </a:p>
              <a:p>
                <a:pPr lvl="1"/>
                <a:r>
                  <a:rPr lang="en-US" sz="2000" dirty="0"/>
                  <a:t>Depths [0m:20m by 1m] and angles [10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000" dirty="0"/>
                  <a:t>:40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000" dirty="0"/>
                  <a:t> by 1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000" dirty="0"/>
                  <a:t>] </a:t>
                </a:r>
              </a:p>
              <a:p>
                <a:r>
                  <a:rPr lang="en-US" sz="2400" dirty="0"/>
                  <a:t>Since there is no theoretical value for the threshold cutoff value, we tried multiple values. </a:t>
                </a:r>
              </a:p>
              <a:p>
                <a:r>
                  <a:rPr lang="en-US" sz="2400" dirty="0"/>
                  <a:t>We looked at the heat maps generated from each run. We got 4 maps for a given threshold. </a:t>
                </a:r>
              </a:p>
              <a:p>
                <a:r>
                  <a:rPr lang="en-US" sz="2400" dirty="0"/>
                  <a:t>Here’s how I analyzed the results</a:t>
                </a:r>
              </a:p>
              <a:p>
                <a:pPr lvl="1"/>
                <a:r>
                  <a:rPr lang="en-US" sz="2000" dirty="0"/>
                  <a:t>I only looked at threshold values higher than a critically low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 is the lowest possible value that gives a single best design that gives the maximum area.</a:t>
                </a:r>
              </a:p>
              <a:p>
                <a:pPr lvl="1"/>
                <a:r>
                  <a:rPr lang="en-US" sz="2000" dirty="0"/>
                  <a:t>I took the mode of all the designs from the different area methods from these thresholds.</a:t>
                </a:r>
              </a:p>
              <a:p>
                <a:pPr lvl="1"/>
                <a:r>
                  <a:rPr lang="en-US" sz="2000" dirty="0"/>
                  <a:t>I then took the mode of the designs each area method converged at its critical threshold.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1B74D-0C55-7443-9F40-77C4DF191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5269"/>
                <a:ext cx="10515600" cy="4792181"/>
              </a:xfrm>
              <a:blipFill>
                <a:blip r:embed="rId3"/>
                <a:stretch>
                  <a:fillRect l="-844" t="-1587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51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4864-B0A8-0546-9CAD-5B5F7DFA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2998"/>
          </a:xfrm>
        </p:spPr>
        <p:txBody>
          <a:bodyPr/>
          <a:lstStyle/>
          <a:p>
            <a:r>
              <a:rPr lang="en-US" dirty="0"/>
              <a:t>Optimization results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1B74D-0C55-7443-9F40-77C4DF191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5269"/>
                <a:ext cx="10515600" cy="391588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 found that the optimal parameters were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This is mode of all the designs from all area and thresholds methods.</a:t>
                </a:r>
              </a:p>
              <a:p>
                <a:r>
                  <a:rPr lang="en-US" sz="2400" dirty="0"/>
                  <a:t>This is also the value all the “abs” threshold area methods converge on at the critical thresholds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The “</a:t>
                </a:r>
                <a:r>
                  <a:rPr lang="en-US" sz="2400" dirty="0" err="1"/>
                  <a:t>dBd</a:t>
                </a:r>
                <a:r>
                  <a:rPr lang="en-US" sz="2400" dirty="0"/>
                  <a:t>” threshold area methods don’t all converge on this design at the critical threshold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𝑑𝐵𝑑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. But during the course of the project, we had felt that “</a:t>
                </a:r>
                <a:r>
                  <a:rPr lang="en-US" sz="2400" dirty="0" err="1"/>
                  <a:t>dBd</a:t>
                </a:r>
                <a:r>
                  <a:rPr lang="en-US" sz="2400" dirty="0"/>
                  <a:t>” was not as useful or accurate as “abs”. So, we excluded it from further use.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F1B74D-0C55-7443-9F40-77C4DF191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5269"/>
                <a:ext cx="10515600" cy="3915881"/>
              </a:xfrm>
              <a:blipFill>
                <a:blip r:embed="rId3"/>
                <a:stretch>
                  <a:fillRect l="-844" t="-1942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6F3EAB-F44F-C453-F997-37D8AD6E6989}"/>
                  </a:ext>
                </a:extLst>
              </p:cNvPr>
              <p:cNvSpPr txBox="1"/>
              <p:nvPr/>
            </p:nvSpPr>
            <p:spPr>
              <a:xfrm>
                <a:off x="3766038" y="2074367"/>
                <a:ext cx="465992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Depth: 6m 	Angle: 27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6F3EAB-F44F-C453-F997-37D8AD6E6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038" y="2074367"/>
                <a:ext cx="4659924" cy="584775"/>
              </a:xfrm>
              <a:prstGeom prst="rect">
                <a:avLst/>
              </a:prstGeom>
              <a:blipFill>
                <a:blip r:embed="rId4"/>
                <a:stretch>
                  <a:fillRect l="-3261" t="-14894" r="-543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13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8136-C5FA-7846-9E04-2673DCD2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results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36B1-E1E1-DC44-B82A-873B5ACFC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106805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To see the convergence, I’ll show GIFs of the heat maps for each area method at different thresholds.</a:t>
            </a:r>
          </a:p>
          <a:p>
            <a:r>
              <a:rPr lang="en-US" sz="2400" dirty="0"/>
              <a:t>Also, I converted each best area configuration from a given threshold and area method to a numerical code and plotted them against the thresholds.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3E0D6-F66A-A443-890A-C91F2A4E844D}"/>
              </a:ext>
            </a:extLst>
          </p:cNvPr>
          <p:cNvSpPr txBox="1"/>
          <p:nvPr/>
        </p:nvSpPr>
        <p:spPr>
          <a:xfrm>
            <a:off x="4059307" y="3459776"/>
            <a:ext cx="3503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_ __</a:t>
            </a:r>
          </a:p>
          <a:p>
            <a:pPr algn="ctr"/>
            <a:endParaRPr lang="en-US" dirty="0"/>
          </a:p>
          <a:p>
            <a:r>
              <a:rPr lang="en-US" dirty="0"/>
              <a:t>                    Depth    Angle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2345F-33D3-F54B-87AA-0D9A812E2614}"/>
              </a:ext>
            </a:extLst>
          </p:cNvPr>
          <p:cNvSpPr txBox="1"/>
          <p:nvPr/>
        </p:nvSpPr>
        <p:spPr>
          <a:xfrm rot="18524247">
            <a:off x="3943289" y="3719457"/>
            <a:ext cx="320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57F32-F129-5949-8DB1-97E299616EA2}"/>
              </a:ext>
            </a:extLst>
          </p:cNvPr>
          <p:cNvSpPr txBox="1"/>
          <p:nvPr/>
        </p:nvSpPr>
        <p:spPr>
          <a:xfrm rot="13726643">
            <a:off x="4493654" y="3736774"/>
            <a:ext cx="320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3BCA5-775B-CE43-95B2-079D845C8466}"/>
              </a:ext>
            </a:extLst>
          </p:cNvPr>
          <p:cNvSpPr txBox="1"/>
          <p:nvPr/>
        </p:nvSpPr>
        <p:spPr>
          <a:xfrm>
            <a:off x="5514430" y="3421261"/>
            <a:ext cx="128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6 27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3D783-B9F4-3B4E-BA69-DF72CC5D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z="1600" smtClean="0"/>
              <a:t>15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214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297B-4F16-2F43-8820-68130E34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Maps (Actual Area)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F0AF3C3-F10F-4F4F-A8DB-4647CFC80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060" y="1690688"/>
            <a:ext cx="6637880" cy="442525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36075-8D31-A64D-A151-7F0D3AA4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z="1600" smtClean="0"/>
              <a:t>16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7431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1BD2-26FD-0A42-874A-96D4B7BC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vs. Threshold (Actual Area)</a:t>
            </a:r>
          </a:p>
        </p:txBody>
      </p:sp>
      <p:graphicFrame>
        <p:nvGraphicFramePr>
          <p:cNvPr id="5" name="Chart 4" descr="Chart type: Scatter. 'Field2' by 'Field1'&#10;&#10;Description automatically generated">
            <a:extLst>
              <a:ext uri="{FF2B5EF4-FFF2-40B4-BE49-F238E27FC236}">
                <a16:creationId xmlns:a16="http://schemas.microsoft.com/office/drawing/2014/main" id="{F15405A3-B641-DA4B-8BAF-38EE7A0E36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6998131"/>
              </p:ext>
            </p:extLst>
          </p:nvPr>
        </p:nvGraphicFramePr>
        <p:xfrm>
          <a:off x="5638800" y="1736725"/>
          <a:ext cx="5715000" cy="4802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30F70-5B7A-244D-8D3E-0775565A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z="1600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731C0-A6C0-CBE7-4466-B1C7BFDB83E5}"/>
                  </a:ext>
                </a:extLst>
              </p:cNvPr>
              <p:cNvSpPr txBox="1"/>
              <p:nvPr/>
            </p:nvSpPr>
            <p:spPr>
              <a:xfrm>
                <a:off x="838200" y="1736725"/>
                <a:ext cx="4800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shows the convergence of the design code at the critical threshold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=−68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731C0-A6C0-CBE7-4466-B1C7BFDB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6725"/>
                <a:ext cx="4800600" cy="1200329"/>
              </a:xfrm>
              <a:prstGeom prst="rect">
                <a:avLst/>
              </a:prstGeom>
              <a:blipFill>
                <a:blip r:embed="rId3"/>
                <a:stretch>
                  <a:fillRect l="-1847" t="-4167" r="-18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48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74814-7F8F-5D48-9490-8D5610899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2" y="274637"/>
            <a:ext cx="10515600" cy="1325563"/>
          </a:xfrm>
        </p:spPr>
        <p:txBody>
          <a:bodyPr/>
          <a:lstStyle/>
          <a:p>
            <a:r>
              <a:rPr lang="en-US" dirty="0"/>
              <a:t>Best E Fields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986CE69-953F-3D40-9E58-066226995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8098" y="3200400"/>
            <a:ext cx="5486400" cy="365760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EAED8BE-16A6-474A-B01A-DC3CD7FF45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634154" y="-228600"/>
            <a:ext cx="5486400" cy="3657600"/>
          </a:xfrm>
          <a:prstGeom prst="rect">
            <a:avLst/>
          </a:prstGeom>
          <a:noFill/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9F3D2F2-88DD-6541-8770-07A733D0F1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7806" y="3200400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EDEEB-DAC1-6F47-98C3-151BA968E6BB}"/>
                  </a:ext>
                </a:extLst>
              </p:cNvPr>
              <p:cNvSpPr txBox="1"/>
              <p:nvPr/>
            </p:nvSpPr>
            <p:spPr>
              <a:xfrm>
                <a:off x="8623792" y="1338590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930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EDEEB-DAC1-6F47-98C3-151BA968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792" y="1338590"/>
                <a:ext cx="1916723" cy="523220"/>
              </a:xfrm>
              <a:prstGeom prst="rect">
                <a:avLst/>
              </a:prstGeom>
              <a:blipFill>
                <a:blip r:embed="rId5"/>
                <a:stretch>
                  <a:fillRect l="-66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A861A2-F9F7-504F-B876-9FDAD2E3DE13}"/>
                  </a:ext>
                </a:extLst>
              </p:cNvPr>
              <p:cNvSpPr txBox="1"/>
              <p:nvPr/>
            </p:nvSpPr>
            <p:spPr>
              <a:xfrm>
                <a:off x="4826977" y="4081790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017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A861A2-F9F7-504F-B876-9FDAD2E3D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77" y="4081790"/>
                <a:ext cx="1916723" cy="523220"/>
              </a:xfrm>
              <a:prstGeom prst="rect">
                <a:avLst/>
              </a:prstGeom>
              <a:blipFill>
                <a:blip r:embed="rId6"/>
                <a:stretch>
                  <a:fillRect l="-66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58ED5-A241-E74F-9663-3714B49FC460}"/>
                  </a:ext>
                </a:extLst>
              </p:cNvPr>
              <p:cNvSpPr txBox="1"/>
              <p:nvPr/>
            </p:nvSpPr>
            <p:spPr>
              <a:xfrm>
                <a:off x="6377354" y="5469895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627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E58ED5-A241-E74F-9663-3714B49F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354" y="5469895"/>
                <a:ext cx="1916723" cy="523220"/>
              </a:xfrm>
              <a:prstGeom prst="rect">
                <a:avLst/>
              </a:prstGeom>
              <a:blipFill>
                <a:blip r:embed="rId7"/>
                <a:stretch>
                  <a:fillRect l="-6579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4D1B4-BAE9-5A47-A802-EFC47372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502" y="6492875"/>
            <a:ext cx="2743200" cy="365125"/>
          </a:xfrm>
        </p:spPr>
        <p:txBody>
          <a:bodyPr/>
          <a:lstStyle/>
          <a:p>
            <a:fld id="{195B590D-15CF-1146-906A-CF9A4DAA521D}" type="slidenum">
              <a:rPr lang="en-US" sz="1600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6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633F-9B47-2440-B722-F9DA7144E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Maps (Averaged Punished Area)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7472FA4-9387-6745-BB28-0C76F3A26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779" y="1690688"/>
            <a:ext cx="6706442" cy="447096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6CF32E-D727-BD4B-BE83-FA54991A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z="1600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0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50AD-F795-B640-AB26-BC8F2245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AC33-A096-F34E-A6FB-81F2E5ED8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80052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Build a piece of software that optimizes the design of a transmission phased array antenna (TX) for the Radar Echo Telescope experiment. That is, find the best parameters for the design of the phased array.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do this, I simulated the electric field of a variety of phased array designs using numeric EM solvers and took that data to see which design will give the rest of the experiment the best results.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600DAB-59DD-134E-AD8E-F6136771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449" y="1618456"/>
            <a:ext cx="3968351" cy="48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1BD2-26FD-0A42-874A-96D4B7BC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vs. Threshold (Averaged Punished Area)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30F70-5B7A-244D-8D3E-0775565A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z="1600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731C0-A6C0-CBE7-4466-B1C7BFDB83E5}"/>
                  </a:ext>
                </a:extLst>
              </p:cNvPr>
              <p:cNvSpPr txBox="1"/>
              <p:nvPr/>
            </p:nvSpPr>
            <p:spPr>
              <a:xfrm>
                <a:off x="838200" y="1736725"/>
                <a:ext cx="4800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shows the convergence of the design code at the critical threshold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=−68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731C0-A6C0-CBE7-4466-B1C7BFDB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6725"/>
                <a:ext cx="4800600" cy="1200329"/>
              </a:xfrm>
              <a:prstGeom prst="rect">
                <a:avLst/>
              </a:prstGeom>
              <a:blipFill>
                <a:blip r:embed="rId2"/>
                <a:stretch>
                  <a:fillRect l="-1847" t="-4167" r="-18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 descr="Chart type: Scatter. 'Field2' by 'Field1'&#10;&#10;Description automatically generated">
            <a:extLst>
              <a:ext uri="{FF2B5EF4-FFF2-40B4-BE49-F238E27FC236}">
                <a16:creationId xmlns:a16="http://schemas.microsoft.com/office/drawing/2014/main" id="{7E56DD9B-CAE2-AA65-3DED-0D4F38DDE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718370"/>
              </p:ext>
            </p:extLst>
          </p:nvPr>
        </p:nvGraphicFramePr>
        <p:xfrm>
          <a:off x="5638802" y="1738312"/>
          <a:ext cx="5715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0370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1C23060-8FB4-5B41-9E45-321E0B3B4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00400"/>
            <a:ext cx="5486400" cy="365760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C8C6658-0FF5-FB4B-9232-7238B9155C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9323" y="-17585"/>
            <a:ext cx="5486400" cy="36576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0768C41-AF67-344C-9553-D8A38D2FDA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085" y="3200400"/>
            <a:ext cx="5486400" cy="3657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529AF6-4755-0949-8C0F-7B52CFC0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7"/>
            <a:ext cx="10515600" cy="1325563"/>
          </a:xfrm>
        </p:spPr>
        <p:txBody>
          <a:bodyPr/>
          <a:lstStyle/>
          <a:p>
            <a:r>
              <a:rPr lang="en-US" dirty="0"/>
              <a:t>Best E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D9BD0-CCF4-AA46-AF83-3C6FF7F1BE11}"/>
                  </a:ext>
                </a:extLst>
              </p:cNvPr>
              <p:cNvSpPr txBox="1"/>
              <p:nvPr/>
            </p:nvSpPr>
            <p:spPr>
              <a:xfrm>
                <a:off x="8623792" y="1338590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⇐</m:t>
                    </m:r>
                  </m:oMath>
                </a14:m>
                <a:r>
                  <a:rPr lang="en-US" sz="2800" dirty="0"/>
                  <a:t>1434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D9BD0-CCF4-AA46-AF83-3C6FF7F1B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792" y="1338590"/>
                <a:ext cx="1916723" cy="523220"/>
              </a:xfrm>
              <a:prstGeom prst="rect">
                <a:avLst/>
              </a:prstGeom>
              <a:blipFill>
                <a:blip r:embed="rId5"/>
                <a:stretch>
                  <a:fillRect l="-66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581392-AEBA-C247-B5D7-D8CD14D1E0FB}"/>
                  </a:ext>
                </a:extLst>
              </p:cNvPr>
              <p:cNvSpPr txBox="1"/>
              <p:nvPr/>
            </p:nvSpPr>
            <p:spPr>
              <a:xfrm>
                <a:off x="4826977" y="4081790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017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581392-AEBA-C247-B5D7-D8CD14D1E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77" y="4081790"/>
                <a:ext cx="1916723" cy="523220"/>
              </a:xfrm>
              <a:prstGeom prst="rect">
                <a:avLst/>
              </a:prstGeom>
              <a:blipFill>
                <a:blip r:embed="rId6"/>
                <a:stretch>
                  <a:fillRect l="-66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D2C72B-1980-504F-8AFE-7C92AE441269}"/>
                  </a:ext>
                </a:extLst>
              </p:cNvPr>
              <p:cNvSpPr txBox="1"/>
              <p:nvPr/>
            </p:nvSpPr>
            <p:spPr>
              <a:xfrm>
                <a:off x="6377354" y="5469895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627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D2C72B-1980-504F-8AFE-7C92AE441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354" y="5469895"/>
                <a:ext cx="1916723" cy="523220"/>
              </a:xfrm>
              <a:prstGeom prst="rect">
                <a:avLst/>
              </a:prstGeom>
              <a:blipFill>
                <a:blip r:embed="rId7"/>
                <a:stretch>
                  <a:fillRect l="-6579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3A19D-6C12-7B45-9210-C8B39E59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400800"/>
            <a:ext cx="2743200" cy="365125"/>
          </a:xfrm>
        </p:spPr>
        <p:txBody>
          <a:bodyPr/>
          <a:lstStyle/>
          <a:p>
            <a:fld id="{195B590D-15CF-1146-906A-CF9A4DAA521D}" type="slidenum">
              <a:rPr lang="en-US" sz="1600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35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F639-85AB-4B4A-B0EC-F69454FA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Maps (Punished @ 20m Area)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B95D20EC-6E24-EF4A-BB5A-5A88F1CC8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679" y="1693253"/>
            <a:ext cx="6696642" cy="446442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5EAAA-BC07-A140-B092-687545830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z="1600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381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1BD2-26FD-0A42-874A-96D4B7BC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vs. Threshold (Punished @ 20m Area)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30F70-5B7A-244D-8D3E-0775565A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z="1600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731C0-A6C0-CBE7-4466-B1C7BFDB83E5}"/>
                  </a:ext>
                </a:extLst>
              </p:cNvPr>
              <p:cNvSpPr txBox="1"/>
              <p:nvPr/>
            </p:nvSpPr>
            <p:spPr>
              <a:xfrm>
                <a:off x="838200" y="1736725"/>
                <a:ext cx="4800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shows the convergence of the design code at the critical threshold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=−68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731C0-A6C0-CBE7-4466-B1C7BFDB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6725"/>
                <a:ext cx="4800600" cy="1200329"/>
              </a:xfrm>
              <a:prstGeom prst="rect">
                <a:avLst/>
              </a:prstGeom>
              <a:blipFill>
                <a:blip r:embed="rId2"/>
                <a:stretch>
                  <a:fillRect l="-1847" t="-4167" r="-18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 descr="Chart type: Scatter. 'Field2' by 'Field1'&#10;&#10;Description automatically generated">
            <a:extLst>
              <a:ext uri="{FF2B5EF4-FFF2-40B4-BE49-F238E27FC236}">
                <a16:creationId xmlns:a16="http://schemas.microsoft.com/office/drawing/2014/main" id="{944D2430-C18F-1B7C-6DE2-24895D14CA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6416717"/>
              </p:ext>
            </p:extLst>
          </p:nvPr>
        </p:nvGraphicFramePr>
        <p:xfrm>
          <a:off x="5638800" y="1733210"/>
          <a:ext cx="5715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0860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7ADF81D-BB99-EA44-BC34-4B3CBA86F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00400"/>
            <a:ext cx="5486400" cy="365760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8ADDC2F-7187-AC42-8245-C8C631F8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3100" y="0"/>
            <a:ext cx="5486400" cy="36576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D7E71C8-E87B-034C-9DB6-1A3B7830A3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2316" y="3200400"/>
            <a:ext cx="5486400" cy="3657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EE45EB2-FFB8-044B-AD5E-3BA0B5AC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94713"/>
            <a:ext cx="10515600" cy="1325563"/>
          </a:xfrm>
        </p:spPr>
        <p:txBody>
          <a:bodyPr/>
          <a:lstStyle/>
          <a:p>
            <a:r>
              <a:rPr lang="en-US" dirty="0"/>
              <a:t>Best E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7B7FC8-4469-754F-9388-C28B625BF4BF}"/>
                  </a:ext>
                </a:extLst>
              </p:cNvPr>
              <p:cNvSpPr txBox="1"/>
              <p:nvPr/>
            </p:nvSpPr>
            <p:spPr>
              <a:xfrm>
                <a:off x="8623792" y="1338590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⇐</m:t>
                    </m:r>
                  </m:oMath>
                </a14:m>
                <a:r>
                  <a:rPr lang="en-US" sz="2800" dirty="0"/>
                  <a:t>729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7B7FC8-4469-754F-9388-C28B625B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792" y="1338590"/>
                <a:ext cx="1916723" cy="523220"/>
              </a:xfrm>
              <a:prstGeom prst="rect">
                <a:avLst/>
              </a:prstGeom>
              <a:blipFill>
                <a:blip r:embed="rId5"/>
                <a:stretch>
                  <a:fillRect l="-66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58B14B-75D8-4442-91F3-44491B0049F9}"/>
                  </a:ext>
                </a:extLst>
              </p:cNvPr>
              <p:cNvSpPr txBox="1"/>
              <p:nvPr/>
            </p:nvSpPr>
            <p:spPr>
              <a:xfrm>
                <a:off x="4826977" y="4081790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017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58B14B-75D8-4442-91F3-44491B004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77" y="4081790"/>
                <a:ext cx="1916723" cy="523220"/>
              </a:xfrm>
              <a:prstGeom prst="rect">
                <a:avLst/>
              </a:prstGeom>
              <a:blipFill>
                <a:blip r:embed="rId6"/>
                <a:stretch>
                  <a:fillRect l="-66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4962BA-31C2-7B41-884A-45AEBDAEC3ED}"/>
                  </a:ext>
                </a:extLst>
              </p:cNvPr>
              <p:cNvSpPr txBox="1"/>
              <p:nvPr/>
            </p:nvSpPr>
            <p:spPr>
              <a:xfrm>
                <a:off x="6377354" y="5469895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627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4962BA-31C2-7B41-884A-45AEBDAEC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354" y="5469895"/>
                <a:ext cx="1916723" cy="523220"/>
              </a:xfrm>
              <a:prstGeom prst="rect">
                <a:avLst/>
              </a:prstGeom>
              <a:blipFill>
                <a:blip r:embed="rId7"/>
                <a:stretch>
                  <a:fillRect l="-6579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ABDCD-A362-2D45-BA4B-68BA707C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4710" y="6480724"/>
            <a:ext cx="2743200" cy="365125"/>
          </a:xfrm>
        </p:spPr>
        <p:txBody>
          <a:bodyPr/>
          <a:lstStyle/>
          <a:p>
            <a:fld id="{195B590D-15CF-1146-906A-CF9A4DAA521D}" type="slidenum">
              <a:rPr lang="en-US" sz="1600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13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AA9C-D2E1-624C-A531-A7FB57CA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Maps (Punished @ 100m Area)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111D35A-8907-4D4E-A137-C5EB678C2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436" y="1685926"/>
            <a:ext cx="6745128" cy="449675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12C37-5473-B24D-89B8-5AA0BFC3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z="1600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4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1BD2-26FD-0A42-874A-96D4B7BC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vs. Threshold (Punished @ 100m Area)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30F70-5B7A-244D-8D3E-0775565A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z="1600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731C0-A6C0-CBE7-4466-B1C7BFDB83E5}"/>
                  </a:ext>
                </a:extLst>
              </p:cNvPr>
              <p:cNvSpPr txBox="1"/>
              <p:nvPr/>
            </p:nvSpPr>
            <p:spPr>
              <a:xfrm>
                <a:off x="838200" y="1736725"/>
                <a:ext cx="4800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shows the convergence of the design code at the critical threshold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=−68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731C0-A6C0-CBE7-4466-B1C7BFDB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6725"/>
                <a:ext cx="4800600" cy="1200329"/>
              </a:xfrm>
              <a:prstGeom prst="rect">
                <a:avLst/>
              </a:prstGeom>
              <a:blipFill>
                <a:blip r:embed="rId2"/>
                <a:stretch>
                  <a:fillRect l="-1847" t="-4167" r="-184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 descr="Chart type: Scatter. 'Field2' by 'Field1'&#10;&#10;Description automatically generated">
            <a:extLst>
              <a:ext uri="{FF2B5EF4-FFF2-40B4-BE49-F238E27FC236}">
                <a16:creationId xmlns:a16="http://schemas.microsoft.com/office/drawing/2014/main" id="{3AFDDB79-91CC-D3B9-9CB8-1ACBB784A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602895"/>
              </p:ext>
            </p:extLst>
          </p:nvPr>
        </p:nvGraphicFramePr>
        <p:xfrm>
          <a:off x="5638800" y="1733210"/>
          <a:ext cx="58674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801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9E54102-5B35-CC43-A9E4-6AA50495A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00400"/>
            <a:ext cx="5486400" cy="365760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5822259-7A03-594D-B8B7-CBE2C2AB66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4250" y="0"/>
            <a:ext cx="5486400" cy="36576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98D4446-5776-AE43-9F31-F205948087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8500" y="3200400"/>
            <a:ext cx="5486400" cy="3657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CDC124-7C99-AA43-B65D-5DA52231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1695"/>
            <a:ext cx="10515600" cy="1325563"/>
          </a:xfrm>
        </p:spPr>
        <p:txBody>
          <a:bodyPr/>
          <a:lstStyle/>
          <a:p>
            <a:r>
              <a:rPr lang="en-US" dirty="0"/>
              <a:t>Best E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1CEEE2-AE61-3847-AB0A-CBCD3249C1EC}"/>
                  </a:ext>
                </a:extLst>
              </p:cNvPr>
              <p:cNvSpPr txBox="1"/>
              <p:nvPr/>
            </p:nvSpPr>
            <p:spPr>
              <a:xfrm>
                <a:off x="8623792" y="1338590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⇐</m:t>
                    </m:r>
                  </m:oMath>
                </a14:m>
                <a:r>
                  <a:rPr lang="en-US" sz="2800" dirty="0"/>
                  <a:t>1434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1CEEE2-AE61-3847-AB0A-CBCD3249C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792" y="1338590"/>
                <a:ext cx="1916723" cy="523220"/>
              </a:xfrm>
              <a:prstGeom prst="rect">
                <a:avLst/>
              </a:prstGeom>
              <a:blipFill>
                <a:blip r:embed="rId5"/>
                <a:stretch>
                  <a:fillRect l="-66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B589D6-8BE2-EA47-8146-E926BCB5721C}"/>
                  </a:ext>
                </a:extLst>
              </p:cNvPr>
              <p:cNvSpPr txBox="1"/>
              <p:nvPr/>
            </p:nvSpPr>
            <p:spPr>
              <a:xfrm>
                <a:off x="4826977" y="4081790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017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B589D6-8BE2-EA47-8146-E926BCB5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77" y="4081790"/>
                <a:ext cx="1916723" cy="523220"/>
              </a:xfrm>
              <a:prstGeom prst="rect">
                <a:avLst/>
              </a:prstGeom>
              <a:blipFill>
                <a:blip r:embed="rId6"/>
                <a:stretch>
                  <a:fillRect l="-66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85825-DE3B-8548-9CDD-516D5AED17B7}"/>
                  </a:ext>
                </a:extLst>
              </p:cNvPr>
              <p:cNvSpPr txBox="1"/>
              <p:nvPr/>
            </p:nvSpPr>
            <p:spPr>
              <a:xfrm>
                <a:off x="6377354" y="5469895"/>
                <a:ext cx="19167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627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A85825-DE3B-8548-9CDD-516D5AED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354" y="5469895"/>
                <a:ext cx="1916723" cy="523220"/>
              </a:xfrm>
              <a:prstGeom prst="rect">
                <a:avLst/>
              </a:prstGeom>
              <a:blipFill>
                <a:blip r:embed="rId7"/>
                <a:stretch>
                  <a:fillRect l="-6579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C43A539-BB7F-3446-9E45-415D7F68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321180"/>
            <a:ext cx="2743200" cy="365125"/>
          </a:xfrm>
        </p:spPr>
        <p:txBody>
          <a:bodyPr/>
          <a:lstStyle/>
          <a:p>
            <a:fld id="{195B590D-15CF-1146-906A-CF9A4DAA521D}" type="slidenum">
              <a:rPr lang="en-US" sz="1600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2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5C8A-C5D8-F340-A0AC-DD46BFB9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57F10C-C7F3-754A-8E74-54BAC8C7C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Using an exponential function for the dipole depths of the form,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∙(1−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   seems to suppress side lobes and concentrate </a:t>
                </a:r>
              </a:p>
              <a:p>
                <a:pPr marL="0" indent="0">
                  <a:buNone/>
                </a:pPr>
                <a:r>
                  <a:rPr lang="en-US" sz="2400" dirty="0"/>
                  <a:t>   more power towards the surface.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refers to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baseline="30000" dirty="0" err="1"/>
                  <a:t>th</a:t>
                </a:r>
                <a:r>
                  <a:rPr lang="en-US" sz="2000" baseline="30000" dirty="0"/>
                  <a:t> </a:t>
                </a:r>
                <a:r>
                  <a:rPr lang="en-US" sz="2000" dirty="0"/>
                  <a:t>antenna in the array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/>
                  <a:t> is the dipoles wavelength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/>
                  <a:t> is the depth of the top antenna which would </a:t>
                </a:r>
                <a:endParaRPr lang="en-US" sz="1600" dirty="0"/>
              </a:p>
              <a:p>
                <a:pPr marL="457200" lvl="1" indent="0">
                  <a:buNone/>
                </a:pPr>
                <a:r>
                  <a:rPr lang="en-US" sz="2000" dirty="0"/>
                  <a:t>     still be optimized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is a new optimized parameter.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57F10C-C7F3-754A-8E74-54BAC8C7C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0BD95-28FA-C746-889B-55A49DC3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4BB22AF-0EB0-494E-87CC-5D43026C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2576" y="3165475"/>
            <a:ext cx="49911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9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5C8A-C5D8-F340-A0AC-DD46BFB9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Next Steps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57F10C-C7F3-754A-8E74-54BAC8C7C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Using an exponential function for the dipole phases of the form,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Phase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∙(1−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seems to concentrate the two beams power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refers to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baseline="30000" dirty="0" err="1"/>
                  <a:t>th</a:t>
                </a:r>
                <a:r>
                  <a:rPr lang="en-US" sz="2000" baseline="30000" dirty="0"/>
                  <a:t> </a:t>
                </a:r>
                <a:r>
                  <a:rPr lang="en-US" sz="2000" dirty="0"/>
                  <a:t>antenna in the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is a new optimized parameter</a:t>
                </a:r>
              </a:p>
              <a:p>
                <a:r>
                  <a:rPr lang="en-US" sz="2400" dirty="0"/>
                  <a:t>Adding the detectors into the simulation</a:t>
                </a:r>
              </a:p>
              <a:p>
                <a:pPr marL="0" indent="0">
                  <a:buNone/>
                </a:pPr>
                <a:r>
                  <a:rPr lang="en-US" sz="2400" dirty="0"/>
                  <a:t>   and simultaneously optimizing them and</a:t>
                </a:r>
              </a:p>
              <a:p>
                <a:pPr marL="0" indent="0">
                  <a:buNone/>
                </a:pPr>
                <a:r>
                  <a:rPr lang="en-US" sz="2400" dirty="0"/>
                  <a:t>   the phased array could improve the </a:t>
                </a:r>
              </a:p>
              <a:p>
                <a:pPr marL="0" indent="0">
                  <a:buNone/>
                </a:pPr>
                <a:r>
                  <a:rPr lang="en-US" sz="2400" dirty="0"/>
                  <a:t>   overall design.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57F10C-C7F3-754A-8E74-54BAC8C7C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0BD95-28FA-C746-889B-55A49DC3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4B0E5A2-75D3-F6C4-1C6E-03598EDBC8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4176" y="3127375"/>
            <a:ext cx="4851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8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50AD-F795-B640-AB26-BC8F2245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AC33-A096-F34E-A6FB-81F2E5ED8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47248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Radar Echo Telescope (RET) is a collaboration with the purpose of detecting ultra-high energy neutrinos in Antarctica.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neutrinos come down from the atmosphere and hit the ice, they cause a dense in-ice cascade of particles. Radio waves have characteristic wavelengths such that they can reflect off these in-ice cascades.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So, RET designed an experiment to detect these reflections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600DAB-59DD-134E-AD8E-F6136771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449" y="1618456"/>
            <a:ext cx="3968351" cy="48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5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50AD-F795-B640-AB26-BC8F2245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AC33-A096-F34E-A6FB-81F2E5ED8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80052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simplified version of the experiment goes like,</a:t>
            </a:r>
          </a:p>
          <a:p>
            <a:pPr marL="457200" indent="-457200">
              <a:buAutoNum type="arabicPeriod"/>
            </a:pPr>
            <a:r>
              <a:rPr lang="en-US" sz="2400" dirty="0"/>
              <a:t>Use surface detectors to detect when and where there is an in-ice cascade.</a:t>
            </a:r>
          </a:p>
          <a:p>
            <a:pPr marL="457200" indent="-457200">
              <a:buAutoNum type="arabicPeriod"/>
            </a:pPr>
            <a:r>
              <a:rPr lang="en-US" sz="2400" dirty="0"/>
              <a:t>Use a phased array transmission antenna (TX) to send out a signal directed at the surface.</a:t>
            </a:r>
          </a:p>
          <a:p>
            <a:pPr marL="457200" indent="-457200">
              <a:buAutoNum type="arabicPeriod"/>
            </a:pPr>
            <a:r>
              <a:rPr lang="en-US" sz="2400" dirty="0"/>
              <a:t>That signal will bounce off the in-ice cascade and get detected by a receiver antenna (RX).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600DAB-59DD-134E-AD8E-F6136771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449" y="1618456"/>
            <a:ext cx="3968351" cy="48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C4093-1D82-0E43-B71D-EB8446DC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5105" cy="1325563"/>
          </a:xfrm>
        </p:spPr>
        <p:txBody>
          <a:bodyPr/>
          <a:lstStyle/>
          <a:p>
            <a:r>
              <a:rPr lang="en-US" dirty="0"/>
              <a:t>More details on the transmission phased array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EE12616-55A8-F04E-A626-DA70D0990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0985" y="1588333"/>
            <a:ext cx="4954766" cy="397563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A098CE-A875-5847-BE80-61A84B249816}"/>
                  </a:ext>
                </a:extLst>
              </p:cNvPr>
              <p:cNvSpPr txBox="1"/>
              <p:nvPr/>
            </p:nvSpPr>
            <p:spPr>
              <a:xfrm>
                <a:off x="3235569" y="2579220"/>
                <a:ext cx="8257735" cy="349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Azimuthal symmetry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8 dipoles (modeled as point like)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Inter-dipole separation of one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(wavelength)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the depth of the top dipole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is the angle at which the phased array is steered in vacuum from a phase factor applied to each antenna. The factor for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baseline="30000" dirty="0" err="1"/>
                  <a:t>th</a:t>
                </a:r>
                <a:r>
                  <a:rPr lang="en-US" sz="2000" dirty="0"/>
                  <a:t> dipole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the wavenumber of the antenna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is the inter dipole separation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in our case)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grey line refers to the depth at which we measure the E-field corresponding the maximum of the cascade shower.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*we have modeled the detectors at 20m and 100m.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A098CE-A875-5847-BE80-61A84B249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69" y="2579220"/>
                <a:ext cx="8257735" cy="3490699"/>
              </a:xfrm>
              <a:prstGeom prst="rect">
                <a:avLst/>
              </a:prstGeom>
              <a:blipFill>
                <a:blip r:embed="rId4"/>
                <a:stretch>
                  <a:fillRect l="-614" t="-1087" r="-768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BDEB48-536D-5546-9B99-3D2A0557430E}"/>
                  </a:ext>
                </a:extLst>
              </p:cNvPr>
              <p:cNvSpPr/>
              <p:nvPr/>
            </p:nvSpPr>
            <p:spPr>
              <a:xfrm>
                <a:off x="934426" y="2264086"/>
                <a:ext cx="3722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BDEB48-536D-5546-9B99-3D2A05574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26" y="2264086"/>
                <a:ext cx="372218" cy="369332"/>
              </a:xfrm>
              <a:prstGeom prst="rect">
                <a:avLst/>
              </a:prstGeom>
              <a:blipFill>
                <a:blip r:embed="rId5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EA46AB-D903-C847-8AE2-0CF53E08B9B0}"/>
                  </a:ext>
                </a:extLst>
              </p:cNvPr>
              <p:cNvSpPr/>
              <p:nvPr/>
            </p:nvSpPr>
            <p:spPr>
              <a:xfrm>
                <a:off x="1105154" y="2117555"/>
                <a:ext cx="43633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EA46AB-D903-C847-8AE2-0CF53E08B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54" y="2117555"/>
                <a:ext cx="436337" cy="584775"/>
              </a:xfrm>
              <a:prstGeom prst="rect">
                <a:avLst/>
              </a:prstGeom>
              <a:blipFill>
                <a:blip r:embed="rId6"/>
                <a:stretch>
                  <a:fillRect l="-11111" r="-1111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0E4C92-B838-A54F-AA54-2534ACA2ADAC}"/>
                  </a:ext>
                </a:extLst>
              </p:cNvPr>
              <p:cNvSpPr/>
              <p:nvPr/>
            </p:nvSpPr>
            <p:spPr>
              <a:xfrm>
                <a:off x="1325959" y="2579220"/>
                <a:ext cx="4363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0E4C92-B838-A54F-AA54-2534ACA2A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959" y="2579220"/>
                <a:ext cx="436337" cy="584775"/>
              </a:xfrm>
              <a:prstGeom prst="rect">
                <a:avLst/>
              </a:prstGeom>
              <a:blipFill>
                <a:blip r:embed="rId7"/>
                <a:stretch>
                  <a:fillRect l="-11429" r="-1428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4867F9E-3047-7442-BD55-DDCA85FAD075}"/>
                  </a:ext>
                </a:extLst>
              </p:cNvPr>
              <p:cNvSpPr/>
              <p:nvPr/>
            </p:nvSpPr>
            <p:spPr>
              <a:xfrm>
                <a:off x="1515991" y="2706006"/>
                <a:ext cx="361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4867F9E-3047-7442-BD55-DDCA85FAD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991" y="2706006"/>
                <a:ext cx="361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CC37029-4D9E-6E47-AE71-3D1A58D12C03}"/>
                  </a:ext>
                </a:extLst>
              </p:cNvPr>
              <p:cNvSpPr/>
              <p:nvPr/>
            </p:nvSpPr>
            <p:spPr>
              <a:xfrm>
                <a:off x="1716328" y="3206816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CC37029-4D9E-6E47-AE71-3D1A58D12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28" y="3206816"/>
                <a:ext cx="39959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3D8A2-40E5-1540-90D4-2E1788D6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B590D-15CF-1146-906A-CF9A4DAA521D}" type="slidenum">
              <a:rPr lang="en-US" sz="1600" smtClean="0"/>
              <a:t>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820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50AD-F795-B640-AB26-BC8F2245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for optimizing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AC33-A096-F34E-A6FB-81F2E5ED8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2083" cy="4667250"/>
          </a:xfrm>
        </p:spPr>
        <p:txBody>
          <a:bodyPr>
            <a:normAutofit/>
          </a:bodyPr>
          <a:lstStyle/>
          <a:p>
            <a:r>
              <a:rPr lang="en-US" sz="2400" dirty="0"/>
              <a:t>When we steer a phased array in vacuum, we lose power output to side lobes</a:t>
            </a:r>
            <a:r>
              <a:rPr lang="en-US" sz="2400" baseline="30000" dirty="0"/>
              <a:t>1,2</a:t>
            </a:r>
            <a:r>
              <a:rPr lang="en-US" sz="2400" dirty="0"/>
              <a:t>. So, steering the array directly at the surface may cause a weak signal at the surface. </a:t>
            </a:r>
          </a:p>
          <a:p>
            <a:r>
              <a:rPr lang="en-US" sz="2400" dirty="0"/>
              <a:t>In addition, Antarctica has a non uniform index of refraction which causes the electric field to bend</a:t>
            </a:r>
            <a:r>
              <a:rPr lang="en-US" sz="2400" baseline="30000" dirty="0"/>
              <a:t>3</a:t>
            </a:r>
            <a:r>
              <a:rPr lang="en-US" sz="2400" dirty="0"/>
              <a:t>. We want to control this bending so the field doesn’t drop off along the surface.</a:t>
            </a:r>
          </a:p>
          <a:p>
            <a:r>
              <a:rPr lang="en-US" sz="2400" dirty="0"/>
              <a:t>So, we want to find the optimal depth and steering angle of the array that minimize these effects and get a large power output along as much of the surface as possible. 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78D60749-D076-D907-E291-24CADB5FA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t="10841" r="13333" b="11119"/>
          <a:stretch/>
        </p:blipFill>
        <p:spPr>
          <a:xfrm>
            <a:off x="7335773" y="658152"/>
            <a:ext cx="2129967" cy="2200010"/>
          </a:xfrm>
          <a:prstGeom prst="rect">
            <a:avLst/>
          </a:prstGeom>
        </p:spPr>
      </p:pic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7299516E-3927-9350-027A-9E087E25A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2" t="10501" r="16493" b="14197"/>
          <a:stretch/>
        </p:blipFill>
        <p:spPr>
          <a:xfrm>
            <a:off x="9519564" y="517658"/>
            <a:ext cx="2284124" cy="248099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3B01519-CC44-C7DF-0671-A1E9DE0CD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9" t="6072" r="7963"/>
          <a:stretch/>
        </p:blipFill>
        <p:spPr>
          <a:xfrm>
            <a:off x="7435896" y="3327780"/>
            <a:ext cx="4059688" cy="32011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2F606A-ECA7-D05E-7A46-919980E41F25}"/>
              </a:ext>
            </a:extLst>
          </p:cNvPr>
          <p:cNvSpPr txBox="1"/>
          <p:nvPr/>
        </p:nvSpPr>
        <p:spPr>
          <a:xfrm>
            <a:off x="7540283" y="604799"/>
            <a:ext cx="47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7D10E-8778-405B-104F-0F33E40DECCD}"/>
              </a:ext>
            </a:extLst>
          </p:cNvPr>
          <p:cNvSpPr txBox="1"/>
          <p:nvPr/>
        </p:nvSpPr>
        <p:spPr>
          <a:xfrm>
            <a:off x="9809495" y="604799"/>
            <a:ext cx="3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91E19C-20A4-AD28-8584-C78BE49F6FA3}"/>
              </a:ext>
            </a:extLst>
          </p:cNvPr>
          <p:cNvSpPr txBox="1"/>
          <p:nvPr/>
        </p:nvSpPr>
        <p:spPr>
          <a:xfrm>
            <a:off x="8018584" y="3138712"/>
            <a:ext cx="3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7998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50AD-F795-B640-AB26-BC8F2245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AC33-A096-F34E-A6FB-81F2E5ED8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1267" cy="4667250"/>
          </a:xfrm>
        </p:spPr>
        <p:txBody>
          <a:bodyPr>
            <a:normAutofit/>
          </a:bodyPr>
          <a:lstStyle/>
          <a:p>
            <a:r>
              <a:rPr lang="en-US" sz="2400" dirty="0"/>
              <a:t>We want to maximize a weighted area of the region along the surface where the power output from the phased array is above some threshold.</a:t>
            </a:r>
          </a:p>
          <a:p>
            <a:endParaRPr lang="en-US" sz="2400" dirty="0"/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81C7E10-057A-C498-9F8C-332B9DE0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037" y="3137075"/>
            <a:ext cx="3714128" cy="3138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7EB399-0FE6-8E88-2107-66F6ED301AEA}"/>
                  </a:ext>
                </a:extLst>
              </p:cNvPr>
              <p:cNvSpPr txBox="1"/>
              <p:nvPr/>
            </p:nvSpPr>
            <p:spPr>
              <a:xfrm>
                <a:off x="8750104" y="2260788"/>
                <a:ext cx="2039815" cy="658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7EB399-0FE6-8E88-2107-66F6ED301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104" y="2260788"/>
                <a:ext cx="2039815" cy="658706"/>
              </a:xfrm>
              <a:prstGeom prst="rect">
                <a:avLst/>
              </a:prstGeom>
              <a:blipFill>
                <a:blip r:embed="rId3"/>
                <a:stretch>
                  <a:fillRect l="-22222" t="-175000" b="-25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FC67928-1CE4-82BE-76E9-4642F296AB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618277"/>
                <a:ext cx="6688016" cy="38745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To find the region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 where the power output is above a certain threshold, we use two methods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Absolute threshold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err="1"/>
                  <a:t>dBd</a:t>
                </a:r>
                <a:r>
                  <a:rPr lang="en-US" sz="2400" dirty="0"/>
                  <a:t> threshold</a:t>
                </a:r>
              </a:p>
              <a:p>
                <a:pPr lvl="1"/>
                <a:r>
                  <a:rPr lang="en-US" sz="1600" dirty="0"/>
                  <a:t>Compare the phased array to a dipole.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FC67928-1CE4-82BE-76E9-4642F296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18277"/>
                <a:ext cx="6688016" cy="3874598"/>
              </a:xfrm>
              <a:prstGeom prst="rect">
                <a:avLst/>
              </a:prstGeom>
              <a:blipFill>
                <a:blip r:embed="rId4"/>
                <a:stretch>
                  <a:fillRect l="-151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6420C5-F369-0FB8-3680-9DEB8EB04C0D}"/>
                  </a:ext>
                </a:extLst>
              </p:cNvPr>
              <p:cNvSpPr txBox="1"/>
              <p:nvPr/>
            </p:nvSpPr>
            <p:spPr>
              <a:xfrm>
                <a:off x="1926170" y="3851031"/>
                <a:ext cx="3376832" cy="859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if,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𝑎𝑟𝑟𝑎𝑦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6420C5-F369-0FB8-3680-9DEB8EB04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170" y="3851031"/>
                <a:ext cx="3376832" cy="859146"/>
              </a:xfrm>
              <a:prstGeom prst="rect">
                <a:avLst/>
              </a:prstGeom>
              <a:blipFill>
                <a:blip r:embed="rId5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2EF143-90CF-6EF0-CCB2-4F60AD4864FF}"/>
                  </a:ext>
                </a:extLst>
              </p:cNvPr>
              <p:cNvSpPr txBox="1"/>
              <p:nvPr/>
            </p:nvSpPr>
            <p:spPr>
              <a:xfrm>
                <a:off x="1813110" y="5492647"/>
                <a:ext cx="3489892" cy="1261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if,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𝑑𝐵𝑑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𝑎𝑟𝑟𝑎𝑦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𝑑𝑖𝑝𝑜𝑙𝑒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2EF143-90CF-6EF0-CCB2-4F60AD486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110" y="5492647"/>
                <a:ext cx="3489892" cy="1261051"/>
              </a:xfrm>
              <a:prstGeom prst="rect">
                <a:avLst/>
              </a:prstGeom>
              <a:blipFill>
                <a:blip r:embed="rId6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5CC8AF-5902-825B-17A3-BA75325BA268}"/>
                  </a:ext>
                </a:extLst>
              </p:cNvPr>
              <p:cNvSpPr txBox="1"/>
              <p:nvPr/>
            </p:nvSpPr>
            <p:spPr>
              <a:xfrm>
                <a:off x="5992381" y="6308208"/>
                <a:ext cx="5361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 We tested with different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𝑑𝐵𝑑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5CC8AF-5902-825B-17A3-BA75325BA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381" y="6308208"/>
                <a:ext cx="5361419" cy="369332"/>
              </a:xfrm>
              <a:prstGeom prst="rect">
                <a:avLst/>
              </a:prstGeom>
              <a:blipFill>
                <a:blip r:embed="rId7"/>
                <a:stretch>
                  <a:fillRect l="-70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58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50AD-F795-B640-AB26-BC8F2245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41AC33-A096-F34E-A6FB-81F2E5ED87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81267" cy="81910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will use four methods for the weights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These are used because we want to weight the regions close to the surface detectors higher.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41AC33-A096-F34E-A6FB-81F2E5ED8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81267" cy="819101"/>
              </a:xfrm>
              <a:blipFill>
                <a:blip r:embed="rId2"/>
                <a:stretch>
                  <a:fillRect l="-578" t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81C7E10-057A-C498-9F8C-332B9DE03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37" y="3137075"/>
            <a:ext cx="3714128" cy="3138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48C112B-3C69-AE62-C32F-257B8CBFF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564214"/>
                <a:ext cx="7122680" cy="52937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000" dirty="0"/>
                  <a:t>The different methods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b="1" dirty="0"/>
                  <a:t>Actual Area</a:t>
                </a:r>
                <a:r>
                  <a:rPr lang="en-US" sz="1800" dirty="0"/>
                  <a:t>: Ignore the detectors and just calculate the actual area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9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6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b="1" dirty="0"/>
                  <a:t>Punished Short: </a:t>
                </a:r>
                <a:r>
                  <a:rPr lang="en-US" sz="1800" dirty="0"/>
                  <a:t>Punish the area elements further from the short-range detector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1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b="1" dirty="0"/>
                  <a:t>Punished Long: </a:t>
                </a:r>
                <a:r>
                  <a:rPr lang="en-US" sz="1800" dirty="0"/>
                  <a:t>Same for the long-range detector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4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0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1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800" b="1" dirty="0"/>
                  <a:t>Averaged Punished</a:t>
                </a:r>
                <a:r>
                  <a:rPr lang="en-US" sz="1800" dirty="0"/>
                  <a:t>: Punish the area elements further from both detectors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48C112B-3C69-AE62-C32F-257B8CBFF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564214"/>
                <a:ext cx="7122680" cy="5293785"/>
              </a:xfrm>
              <a:prstGeom prst="rect">
                <a:avLst/>
              </a:prstGeom>
              <a:blipFill>
                <a:blip r:embed="rId4"/>
                <a:stretch>
                  <a:fillRect l="-712" r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4C5FA5-BA15-24D9-A9FB-6BD67C7985B6}"/>
                  </a:ext>
                </a:extLst>
              </p:cNvPr>
              <p:cNvSpPr txBox="1"/>
              <p:nvPr/>
            </p:nvSpPr>
            <p:spPr>
              <a:xfrm>
                <a:off x="2849810" y="3154125"/>
                <a:ext cx="4840458" cy="447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𝐴𝐴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𝑟𝑑𝑟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4C5FA5-BA15-24D9-A9FB-6BD67C79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810" y="3154125"/>
                <a:ext cx="4840458" cy="447623"/>
              </a:xfrm>
              <a:prstGeom prst="rect">
                <a:avLst/>
              </a:prstGeom>
              <a:blipFill>
                <a:blip r:embed="rId5"/>
                <a:stretch>
                  <a:fillRect t="-138889" b="-19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D6A5E1-352E-5D8D-970A-6F636331D0B7}"/>
                  </a:ext>
                </a:extLst>
              </p:cNvPr>
              <p:cNvSpPr txBox="1"/>
              <p:nvPr/>
            </p:nvSpPr>
            <p:spPr>
              <a:xfrm>
                <a:off x="3805077" y="3971918"/>
                <a:ext cx="3901508" cy="77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𝑃𝑆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nary>
                      <m:nary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𝑟𝑑𝑟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D6A5E1-352E-5D8D-970A-6F636331D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77" y="3971918"/>
                <a:ext cx="3901508" cy="779444"/>
              </a:xfrm>
              <a:prstGeom prst="rect">
                <a:avLst/>
              </a:prstGeom>
              <a:blipFill>
                <a:blip r:embed="rId6"/>
                <a:stretch>
                  <a:fillRect t="-70968" b="-7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8F5F64-574F-F53D-3C97-13927D530EA8}"/>
                  </a:ext>
                </a:extLst>
              </p:cNvPr>
              <p:cNvSpPr txBox="1"/>
              <p:nvPr/>
            </p:nvSpPr>
            <p:spPr>
              <a:xfrm>
                <a:off x="2814407" y="5004414"/>
                <a:ext cx="3901508" cy="77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𝑃𝐿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nary>
                      <m:nary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𝑠𝑑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&gt;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𝑟𝑑𝑟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8F5F64-574F-F53D-3C97-13927D530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407" y="5004414"/>
                <a:ext cx="3901508" cy="779444"/>
              </a:xfrm>
              <a:prstGeom prst="rect">
                <a:avLst/>
              </a:prstGeom>
              <a:blipFill>
                <a:blip r:embed="rId7"/>
                <a:stretch>
                  <a:fillRect t="-72581" b="-7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FB7B25-80A4-5EC8-436B-B1C47E2AE224}"/>
                  </a:ext>
                </a:extLst>
              </p:cNvPr>
              <p:cNvSpPr txBox="1"/>
              <p:nvPr/>
            </p:nvSpPr>
            <p:spPr>
              <a:xfrm>
                <a:off x="2844464" y="6036910"/>
                <a:ext cx="6194542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nary>
                      <m:nary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𝑠𝑑</m:t>
                                            </m:r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&gt;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𝑠𝑑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&lt;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b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𝑟𝑑𝑟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FB7B25-80A4-5EC8-436B-B1C47E2AE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464" y="6036910"/>
                <a:ext cx="6194542" cy="783869"/>
              </a:xfrm>
              <a:prstGeom prst="rect">
                <a:avLst/>
              </a:prstGeom>
              <a:blipFill>
                <a:blip r:embed="rId8"/>
                <a:stretch>
                  <a:fillRect t="-71429" b="-7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459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50AD-F795-B640-AB26-BC8F2245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AC33-A096-F34E-A6FB-81F2E5ED8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1267" cy="839524"/>
          </a:xfrm>
        </p:spPr>
        <p:txBody>
          <a:bodyPr>
            <a:normAutofit/>
          </a:bodyPr>
          <a:lstStyle/>
          <a:p>
            <a:r>
              <a:rPr lang="en-US" sz="2400" dirty="0"/>
              <a:t>We will use heat maps to view the area calculated by each combination of depth and steering angle.</a:t>
            </a: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81C7E10-057A-C498-9F8C-332B9DE0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037" y="3137075"/>
            <a:ext cx="3714128" cy="313821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234CFB-34A1-309E-E750-C532ABB7AE49}"/>
              </a:ext>
            </a:extLst>
          </p:cNvPr>
          <p:cNvSpPr txBox="1">
            <a:spLocks/>
          </p:cNvSpPr>
          <p:nvPr/>
        </p:nvSpPr>
        <p:spPr>
          <a:xfrm>
            <a:off x="838200" y="2162614"/>
            <a:ext cx="6768838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/>
              <a:t>We will start be comparing the simulations using finite difference time domain software</a:t>
            </a:r>
            <a:r>
              <a:rPr lang="en-US" sz="2400" baseline="30000" dirty="0"/>
              <a:t>1</a:t>
            </a:r>
            <a:r>
              <a:rPr lang="en-US" sz="2400" dirty="0"/>
              <a:t> and with ParaProp</a:t>
            </a:r>
            <a:r>
              <a:rPr lang="en-US" sz="2400" baseline="30000" dirty="0"/>
              <a:t>2</a:t>
            </a:r>
            <a:r>
              <a:rPr lang="en-US" sz="2400" dirty="0"/>
              <a:t>. </a:t>
            </a:r>
            <a:r>
              <a:rPr lang="en-US" sz="2400" dirty="0" err="1"/>
              <a:t>ParaProp</a:t>
            </a:r>
            <a:r>
              <a:rPr lang="en-US" sz="2400" dirty="0"/>
              <a:t> is much faster, though less accurate than FDTD to the actual results.</a:t>
            </a:r>
          </a:p>
          <a:p>
            <a:r>
              <a:rPr lang="en-US" sz="2400" dirty="0"/>
              <a:t>In these initial tests we just used the actual area method to find the areas. And used a course scan of parameters</a:t>
            </a:r>
          </a:p>
          <a:p>
            <a:endParaRPr lang="en-US" baseline="300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3400D-D2ED-EDD7-75A6-FA01A6BB6462}"/>
              </a:ext>
            </a:extLst>
          </p:cNvPr>
          <p:cNvSpPr txBox="1"/>
          <p:nvPr/>
        </p:nvSpPr>
        <p:spPr>
          <a:xfrm>
            <a:off x="0" y="6334780"/>
            <a:ext cx="9200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1: We used Meep and the code for this is found in optimizerNAnpyMeep1.py and optimizerNAnpyMeep2.py</a:t>
            </a:r>
          </a:p>
          <a:p>
            <a:r>
              <a:rPr lang="en-US" sz="1400" dirty="0"/>
              <a:t>2: This code is found in </a:t>
            </a:r>
            <a:r>
              <a:rPr lang="en-US" sz="1400" dirty="0" err="1"/>
              <a:t>ParaPropPhasedArrayOptimization.ipynb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8389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1616</Words>
  <Application>Microsoft Macintosh PowerPoint</Application>
  <PresentationFormat>Widescreen</PresentationFormat>
  <Paragraphs>216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Optimization of Phased Array for RET-CR</vt:lpstr>
      <vt:lpstr>Project overview</vt:lpstr>
      <vt:lpstr>RET overview</vt:lpstr>
      <vt:lpstr>RET overview</vt:lpstr>
      <vt:lpstr>More details on the transmission phased array</vt:lpstr>
      <vt:lpstr>Reason for optimizing</vt:lpstr>
      <vt:lpstr>Optimization metric</vt:lpstr>
      <vt:lpstr>Optimization metric</vt:lpstr>
      <vt:lpstr>Optimization</vt:lpstr>
      <vt:lpstr>Verify ParaProp</vt:lpstr>
      <vt:lpstr>Verify ParaProp</vt:lpstr>
      <vt:lpstr>Verify ParaProp</vt:lpstr>
      <vt:lpstr>Optimization results overview</vt:lpstr>
      <vt:lpstr>Optimization results overview</vt:lpstr>
      <vt:lpstr>Optimization results analysis</vt:lpstr>
      <vt:lpstr>Heat Maps (Actual Area)</vt:lpstr>
      <vt:lpstr>Code vs. Threshold (Actual Area)</vt:lpstr>
      <vt:lpstr>Best E Fields</vt:lpstr>
      <vt:lpstr>Heat Maps (Averaged Punished Area)</vt:lpstr>
      <vt:lpstr>Code vs. Threshold (Averaged Punished Area)</vt:lpstr>
      <vt:lpstr>Best E Fields</vt:lpstr>
      <vt:lpstr>Heat Maps (Punished @ 20m Area)</vt:lpstr>
      <vt:lpstr>Code vs. Threshold (Punished @ 20m Area)</vt:lpstr>
      <vt:lpstr>Best E Fields</vt:lpstr>
      <vt:lpstr>Heat Maps (Punished @ 100m Area)</vt:lpstr>
      <vt:lpstr>Code vs. Threshold (Punished @ 100m Area)</vt:lpstr>
      <vt:lpstr>Best E Fields</vt:lpstr>
      <vt:lpstr>Next Steps</vt:lpstr>
      <vt:lpstr>Conclusion and Next Steps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of Phased Array for RET-CR</dc:title>
  <dc:creator>Deer, Leo</dc:creator>
  <cp:lastModifiedBy>Deer, Leo</cp:lastModifiedBy>
  <cp:revision>13</cp:revision>
  <dcterms:created xsi:type="dcterms:W3CDTF">2021-08-09T13:45:41Z</dcterms:created>
  <dcterms:modified xsi:type="dcterms:W3CDTF">2023-01-25T20:53:27Z</dcterms:modified>
</cp:coreProperties>
</file>